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050" r:id="rId5"/>
    <p:sldId id="2051" r:id="rId6"/>
    <p:sldId id="2052" r:id="rId7"/>
    <p:sldId id="2053" r:id="rId8"/>
    <p:sldId id="2054" r:id="rId9"/>
    <p:sldId id="20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35570F-8A56-DA84-9785-45C238AF8EE0}" name="Mel Savic" initials="" userId="S::msavic@mav.vic.edu.au::7cbe5a96-f75c-44ad-a3b9-38917ee31748" providerId="AD"/>
  <p188:author id="{66580C29-C536-A3F4-639A-60343D07C88B}" name="Dianne Liddell" initials="DL" userId="S::dliddell@mav.vic.edu.au::f9deb618-04e0-485c-bda8-2a3a14f321e8" providerId="AD"/>
  <p188:author id="{60FAD871-25ED-1997-A2E7-1C8D8786DF5F}" name="Darinka Rob" initials="" userId="S::drob@mav.vic.edu.au::13ce9077-ffef-49f9-b5a2-7aa9d4106885" providerId="AD"/>
  <p188:author id="{01208877-E491-B254-DE7E-892313E5ECE5}" name="Renee Ladner" initials="" userId="S::rladner@mav.vic.edu.au::585cecc5-1b79-46bb-aac7-dc186d016c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00B0F0"/>
    <a:srgbClr val="002060"/>
    <a:srgbClr val="000609"/>
    <a:srgbClr val="6BC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67" autoAdjust="0"/>
  </p:normalViewPr>
  <p:slideViewPr>
    <p:cSldViewPr snapToGrid="0">
      <p:cViewPr>
        <p:scale>
          <a:sx n="96" d="100"/>
          <a:sy n="96" d="100"/>
        </p:scale>
        <p:origin x="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Anstey" userId="855cd49f-fb2c-4e77-9535-a8eb21fafce8" providerId="ADAL" clId="{A345AA38-C372-44C6-8800-CF725D229649}"/>
    <pc:docChg chg="undo custSel modSld">
      <pc:chgData name="Leonie Anstey" userId="855cd49f-fb2c-4e77-9535-a8eb21fafce8" providerId="ADAL" clId="{A345AA38-C372-44C6-8800-CF725D229649}" dt="2025-06-10T06:30:11.899" v="615" actId="20577"/>
      <pc:docMkLst>
        <pc:docMk/>
      </pc:docMkLst>
      <pc:sldChg chg="addSp delSp modSp mod">
        <pc:chgData name="Leonie Anstey" userId="855cd49f-fb2c-4e77-9535-a8eb21fafce8" providerId="ADAL" clId="{A345AA38-C372-44C6-8800-CF725D229649}" dt="2025-06-10T06:01:23.332" v="143" actId="1076"/>
        <pc:sldMkLst>
          <pc:docMk/>
          <pc:sldMk cId="2562521076" sldId="2052"/>
        </pc:sldMkLst>
        <pc:spChg chg="mod">
          <ac:chgData name="Leonie Anstey" userId="855cd49f-fb2c-4e77-9535-a8eb21fafce8" providerId="ADAL" clId="{A345AA38-C372-44C6-8800-CF725D229649}" dt="2025-06-10T05:54:13.664" v="134" actId="20577"/>
          <ac:spMkLst>
            <pc:docMk/>
            <pc:sldMk cId="2562521076" sldId="2052"/>
            <ac:spMk id="3" creationId="{16259933-C01F-EE5A-B51D-E3D91F4D8532}"/>
          </ac:spMkLst>
        </pc:spChg>
        <pc:picChg chg="add del">
          <ac:chgData name="Leonie Anstey" userId="855cd49f-fb2c-4e77-9535-a8eb21fafce8" providerId="ADAL" clId="{A345AA38-C372-44C6-8800-CF725D229649}" dt="2025-06-10T06:01:18.925" v="141" actId="478"/>
          <ac:picMkLst>
            <pc:docMk/>
            <pc:sldMk cId="2562521076" sldId="2052"/>
            <ac:picMk id="4" creationId="{3F6A9BF7-0EE2-A8EE-EFF4-E2A7C91ACA08}"/>
          </ac:picMkLst>
        </pc:picChg>
        <pc:picChg chg="add del mod">
          <ac:chgData name="Leonie Anstey" userId="855cd49f-fb2c-4e77-9535-a8eb21fafce8" providerId="ADAL" clId="{A345AA38-C372-44C6-8800-CF725D229649}" dt="2025-06-10T06:00:39.906" v="139" actId="22"/>
          <ac:picMkLst>
            <pc:docMk/>
            <pc:sldMk cId="2562521076" sldId="2052"/>
            <ac:picMk id="6" creationId="{627E3ADF-DEAB-2B37-4927-97C82F246F6E}"/>
          </ac:picMkLst>
        </pc:picChg>
        <pc:picChg chg="add mod">
          <ac:chgData name="Leonie Anstey" userId="855cd49f-fb2c-4e77-9535-a8eb21fafce8" providerId="ADAL" clId="{A345AA38-C372-44C6-8800-CF725D229649}" dt="2025-06-10T06:01:23.332" v="143" actId="1076"/>
          <ac:picMkLst>
            <pc:docMk/>
            <pc:sldMk cId="2562521076" sldId="2052"/>
            <ac:picMk id="8" creationId="{010E540A-C34E-D299-66F5-F4C8905411C2}"/>
          </ac:picMkLst>
        </pc:picChg>
      </pc:sldChg>
      <pc:sldChg chg="addSp delSp modSp mod delAnim modNotesTx">
        <pc:chgData name="Leonie Anstey" userId="855cd49f-fb2c-4e77-9535-a8eb21fafce8" providerId="ADAL" clId="{A345AA38-C372-44C6-8800-CF725D229649}" dt="2025-06-10T06:29:30.294" v="542" actId="1076"/>
        <pc:sldMkLst>
          <pc:docMk/>
          <pc:sldMk cId="980759986" sldId="2054"/>
        </pc:sldMkLst>
        <pc:picChg chg="del">
          <ac:chgData name="Leonie Anstey" userId="855cd49f-fb2c-4e77-9535-a8eb21fafce8" providerId="ADAL" clId="{A345AA38-C372-44C6-8800-CF725D229649}" dt="2025-06-10T06:29:23.101" v="541" actId="478"/>
          <ac:picMkLst>
            <pc:docMk/>
            <pc:sldMk cId="980759986" sldId="2054"/>
            <ac:picMk id="3" creationId="{E5787923-2068-608C-E208-9A4521AD84B8}"/>
          </ac:picMkLst>
        </pc:picChg>
        <pc:picChg chg="add mod">
          <ac:chgData name="Leonie Anstey" userId="855cd49f-fb2c-4e77-9535-a8eb21fafce8" providerId="ADAL" clId="{A345AA38-C372-44C6-8800-CF725D229649}" dt="2025-06-10T06:29:30.294" v="542" actId="1076"/>
          <ac:picMkLst>
            <pc:docMk/>
            <pc:sldMk cId="980759986" sldId="2054"/>
            <ac:picMk id="6" creationId="{06953E49-F9D7-5BF1-1934-702A56DD76C8}"/>
          </ac:picMkLst>
        </pc:picChg>
      </pc:sldChg>
      <pc:sldChg chg="modSp mod modNotesTx">
        <pc:chgData name="Leonie Anstey" userId="855cd49f-fb2c-4e77-9535-a8eb21fafce8" providerId="ADAL" clId="{A345AA38-C372-44C6-8800-CF725D229649}" dt="2025-06-10T06:30:11.899" v="615" actId="20577"/>
        <pc:sldMkLst>
          <pc:docMk/>
          <pc:sldMk cId="2193213978" sldId="2055"/>
        </pc:sldMkLst>
        <pc:spChg chg="mod">
          <ac:chgData name="Leonie Anstey" userId="855cd49f-fb2c-4e77-9535-a8eb21fafce8" providerId="ADAL" clId="{A345AA38-C372-44C6-8800-CF725D229649}" dt="2025-06-10T06:29:53.619" v="549" actId="20577"/>
          <ac:spMkLst>
            <pc:docMk/>
            <pc:sldMk cId="2193213978" sldId="2055"/>
            <ac:spMk id="3" creationId="{76E1E154-2B9D-DECC-8E86-7164CCA96F97}"/>
          </ac:spMkLst>
        </pc:spChg>
        <pc:spChg chg="mod">
          <ac:chgData name="Leonie Anstey" userId="855cd49f-fb2c-4e77-9535-a8eb21fafce8" providerId="ADAL" clId="{A345AA38-C372-44C6-8800-CF725D229649}" dt="2025-06-10T06:13:20.088" v="145" actId="20577"/>
          <ac:spMkLst>
            <pc:docMk/>
            <pc:sldMk cId="2193213978" sldId="2055"/>
            <ac:spMk id="4" creationId="{53C2D787-DE9C-C37C-4FCD-C37209F3D1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F945-388A-4D25-9C93-909CDCA41F90}" type="datetimeFigureOut"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A64A-8A5C-4464-B24B-95785ABAFF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Explicit teaching of number facts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GB"/>
          </a:p>
          <a:p>
            <a:r>
              <a:rPr lang="en-GB"/>
              <a:t>This session will demonstrate explicit teaching approaches to improve student outcomes, focusing on r</a:t>
            </a:r>
            <a:r>
              <a:rPr lang="en-GB" b="1"/>
              <a:t>easoning and fluency with basic facts</a:t>
            </a:r>
            <a:r>
              <a:rPr lang="en-GB"/>
              <a:t>. Participants will engage in hands-on strategies to direct student learning, including demonstrations of n</a:t>
            </a:r>
            <a:r>
              <a:rPr lang="en-GB" b="1"/>
              <a:t>ew content, scaffolding practice, and monitoring progress</a:t>
            </a:r>
            <a:r>
              <a:rPr lang="en-GB"/>
              <a:t>. The session will also highlight how effective questioning techniques can deepen students’ understanding of key concepts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EA64A-8A5C-4464-B24B-95785ABAFFA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0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reminder to use the ‘fill down function’ by using dragging the box on the right hand bottom corner of the cell</a:t>
            </a:r>
          </a:p>
          <a:p>
            <a:r>
              <a:rPr lang="en-GB" dirty="0"/>
              <a:t>A reminder that using the dollar sign before the cell reference means the formula always points to this cell.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EA64A-8A5C-4464-B24B-95785ABAFFA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35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Sample solutions are provided in the accompanying resource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EA64A-8A5C-4464-B24B-95785ABAFFA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86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8BFF-A490-AACE-2FDE-B2583D417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790F3-6B53-8DFC-4124-476580ECC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4AC9-F645-71FA-BFC8-24A6C321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F588-1679-8D01-EBD7-ED45B297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907A-033A-A846-474A-67E8B21C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11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72B3-2854-8DC9-8E6C-068A6A8B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29910-FB35-04D2-2358-23720324F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B1D1-8FE2-7131-0FC2-2E3668BB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C0C43-9402-2EE0-B1BF-BC3BD248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0576-B280-C892-EB91-0124C179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38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D346E-3B39-8966-1248-F6CE65D94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65217-D58D-2335-DB6A-EB2FFFD7E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C946C-84D0-6D5F-BC91-46D67521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AAC28-617A-E114-43BE-6AFF189F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81F8F-A46A-4BC8-27E0-205E08A4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69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1CB3-DEEA-29BF-8DB8-241A6D3C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D7C7-0DC2-7684-B093-F0F0260C0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0D4FF-0899-79FA-BA04-221EAA8F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2D1B-E43E-BC5A-709F-7F48D294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CE66-3A5D-DB7B-7C3C-6AABD336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9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6BAB-5146-5FDC-9DB6-6D0A9B3C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5F9E9-6530-6ECE-FF03-29332508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287A9-ABDF-6985-E789-9EF5C161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307D-906D-C2B3-8968-6AB76DA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0488A-9C6D-4305-5CAC-7736CEEA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69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2137-42BC-C138-AD14-DCE1CA88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EBB6-1CAB-53F7-CE7A-E2549775B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10285-D005-5F84-1BC9-3BF1BA452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0D4D6-E4C8-6EEF-3C4D-51E4D0FA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CDEC0-30E1-C2CA-93EB-AFA99B60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A2078-C263-8006-318B-02CA83C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91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BEE5-13D0-8855-D728-39AE091D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BD37-D6EA-CA96-3BFD-EBDFFF8C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9DAB6-3E79-4314-F42D-EE1A78D07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66AED-461C-C86F-2580-BDED82ABB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E7A42-328A-CB8D-1671-4E698C179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A3C8E-4F51-40F2-8E2C-F0F860EE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9D593-956C-FB23-A79A-523FF8F0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CC802-30A4-A4DA-8706-9AFF7B51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13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C2AC-FB4E-7418-D63E-5B72CA14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805B2-CD8B-0EC9-0136-3A559326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0C818-1D91-9AF1-EF88-65E03A58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9385D-17B7-81BF-02DC-66E87720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7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8E60A-B127-B2E0-BCC7-61FA643A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98B23-F9E8-F705-CD50-CCDEBD63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9753-3130-4363-433C-48CB222E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59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9D73-9079-549B-75C7-674686B5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E8DD-3844-FF6C-F6CA-C74B0759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58496-6A73-E0A5-4C7E-6E8E225DA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D4143-A7C0-CFFC-562A-DFA79D7B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A1C00-D158-FEC5-65A0-63D1E7DD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4488B-7AD9-6B44-4542-BBA988FF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44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5368-E585-6DA7-891F-84A34A2F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F796BA-472A-DA35-4458-1264AF843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0946B-44EB-D8A8-246F-5CD5E57ED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5EC43-B533-DEB1-160D-0484390B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02278-7C90-5AB3-29B0-9127EFF1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4805-53D1-78FE-2F61-5595162E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83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17CA1-A6C9-ACC3-2C38-2E8CC01C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35873-92C9-F757-6D64-EBEEADDD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895F-B69B-38D7-6430-42D2F771E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D6C5C-49AC-438B-B0EC-3BD9FBC649E0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A52B1-EC5C-D2B5-030F-CBD3ADF3A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67554-BDF6-2B23-65B8-CBC9FC95C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9324D-8824-4091-94BC-5BA8ED6506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9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64" r:id="rId4"/>
    <p:sldLayoutId id="2147483665" r:id="rId5"/>
    <p:sldLayoutId id="2147483666" r:id="rId6"/>
    <p:sldLayoutId id="2147483655" r:id="rId7"/>
    <p:sldLayoutId id="2147483667" r:id="rId8"/>
    <p:sldLayoutId id="2147483668" r:id="rId9"/>
    <p:sldLayoutId id="2147483669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6A361C-2B27-C224-E6B1-6137CD4728C4}"/>
              </a:ext>
            </a:extLst>
          </p:cNvPr>
          <p:cNvSpPr txBox="1"/>
          <p:nvPr/>
        </p:nvSpPr>
        <p:spPr>
          <a:xfrm>
            <a:off x="535282" y="1890806"/>
            <a:ext cx="9868152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Arial"/>
                <a:ea typeface="Calibri Light"/>
                <a:cs typeface="Arial"/>
              </a:rPr>
              <a:t>Level 10</a:t>
            </a:r>
          </a:p>
          <a:p>
            <a:r>
              <a:rPr lang="en-GB" sz="4400" b="1" dirty="0">
                <a:solidFill>
                  <a:srgbClr val="00B0F0"/>
                </a:solidFill>
                <a:latin typeface="Arial"/>
                <a:ea typeface="Calibri Light"/>
                <a:cs typeface="Arial"/>
              </a:rPr>
              <a:t>Mathematical Modelling</a:t>
            </a:r>
          </a:p>
          <a:p>
            <a:r>
              <a:rPr lang="en-GB" sz="4400" b="1" dirty="0">
                <a:solidFill>
                  <a:srgbClr val="00B0F0"/>
                </a:solidFill>
                <a:latin typeface="Arial"/>
                <a:ea typeface="Calibri Light"/>
                <a:cs typeface="Arial"/>
              </a:rPr>
              <a:t>Lesson 2</a:t>
            </a:r>
          </a:p>
          <a:p>
            <a:r>
              <a:rPr lang="en-GB" sz="4400" b="1" dirty="0">
                <a:solidFill>
                  <a:srgbClr val="00B0F0"/>
                </a:solidFill>
                <a:latin typeface="Arial"/>
                <a:ea typeface="Calibri Light"/>
                <a:cs typeface="Arial"/>
              </a:rPr>
              <a:t>Interest on Interest</a:t>
            </a:r>
            <a:endParaRPr lang="en-AU" sz="3600" b="1" dirty="0">
              <a:solidFill>
                <a:srgbClr val="00B0F0"/>
              </a:solidFill>
              <a:latin typeface="Arial"/>
              <a:ea typeface="Calibri Light"/>
              <a:cs typeface="Arial"/>
            </a:endParaRPr>
          </a:p>
          <a:p>
            <a:endParaRPr lang="en-AU" sz="3600" b="1" dirty="0">
              <a:solidFill>
                <a:srgbClr val="00B0F0"/>
              </a:solidFill>
              <a:latin typeface="Arial"/>
              <a:ea typeface="Calibri Light"/>
              <a:cs typeface="Arial"/>
            </a:endParaRPr>
          </a:p>
          <a:p>
            <a:r>
              <a:rPr lang="en-AU" sz="3200" b="1" dirty="0">
                <a:solidFill>
                  <a:srgbClr val="00B0F0"/>
                </a:solidFill>
                <a:latin typeface="Arial"/>
                <a:ea typeface="Calibri Light"/>
                <a:cs typeface="Arial"/>
              </a:rPr>
              <a:t>Prof. Jill Brown</a:t>
            </a:r>
            <a:endParaRPr lang="en-AU" sz="1600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16A6C92-8BAB-1617-CB38-3EA5B9725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7" y="376518"/>
            <a:ext cx="4667247" cy="1317811"/>
          </a:xfrm>
          <a:prstGeom prst="rect">
            <a:avLst/>
          </a:prstGeom>
        </p:spPr>
      </p:pic>
      <p:pic>
        <p:nvPicPr>
          <p:cNvPr id="3" name="Picture 2" descr="A blue and black hexagon pattern&#10;&#10;Description automatically generated">
            <a:extLst>
              <a:ext uri="{FF2B5EF4-FFF2-40B4-BE49-F238E27FC236}">
                <a16:creationId xmlns:a16="http://schemas.microsoft.com/office/drawing/2014/main" id="{84C75604-DF41-67F8-8571-EEF36F519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 flipH="1" flipV="1">
            <a:off x="8609628" y="361621"/>
            <a:ext cx="7173922" cy="101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041370-437D-A26E-6882-81DF89E7E5F0}"/>
              </a:ext>
            </a:extLst>
          </p:cNvPr>
          <p:cNvSpPr txBox="1"/>
          <p:nvPr/>
        </p:nvSpPr>
        <p:spPr>
          <a:xfrm>
            <a:off x="1537252" y="1835426"/>
            <a:ext cx="81765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F487C"/>
                </a:solidFill>
                <a:cs typeface="Segoe UI"/>
              </a:rPr>
              <a:t>Imagine your parents, knowing they would need to get you an iPad for Years 7-10, had invested $750 at 5.25% p.a. over 3 years whilst you were in Year 3-6. </a:t>
            </a:r>
          </a:p>
          <a:p>
            <a:endParaRPr lang="en-US" dirty="0">
              <a:solidFill>
                <a:srgbClr val="1F487C"/>
              </a:solidFill>
              <a:cs typeface="Segoe UI"/>
            </a:endParaRPr>
          </a:p>
          <a:p>
            <a:endParaRPr lang="en-US" sz="1800" dirty="0">
              <a:solidFill>
                <a:srgbClr val="1F487C"/>
              </a:solidFill>
              <a:cs typeface="Segoe UI"/>
            </a:endParaRPr>
          </a:p>
          <a:p>
            <a:r>
              <a:rPr lang="en-US" sz="1800" dirty="0">
                <a:solidFill>
                  <a:srgbClr val="1F487C"/>
                </a:solidFill>
                <a:cs typeface="Segoe UI"/>
              </a:rPr>
              <a:t>Was this a smart move on their part?</a:t>
            </a:r>
            <a:r>
              <a:rPr lang="en-US" sz="1800" dirty="0">
                <a:solidFill>
                  <a:srgbClr val="1F487C"/>
                </a:solidFill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AB10D-9E91-B8BA-C2C3-FC742E830B01}"/>
              </a:ext>
            </a:extLst>
          </p:cNvPr>
          <p:cNvSpPr txBox="1"/>
          <p:nvPr/>
        </p:nvSpPr>
        <p:spPr>
          <a:xfrm>
            <a:off x="1258956" y="556592"/>
            <a:ext cx="6958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  <a:latin typeface="Arial"/>
                <a:cs typeface="Arial"/>
              </a:rPr>
              <a:t>The problem of the iPad?</a:t>
            </a:r>
            <a:endParaRPr lang="en-AU" sz="44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87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7;g2d1383060f3_1_3">
            <a:extLst>
              <a:ext uri="{FF2B5EF4-FFF2-40B4-BE49-F238E27FC236}">
                <a16:creationId xmlns:a16="http://schemas.microsoft.com/office/drawing/2014/main" id="{1DB0CB91-6795-BCA6-CD6A-66B9322F4BF1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  <a:latin typeface="Arial"/>
                <a:ea typeface="+mn-ea"/>
                <a:cs typeface="Arial"/>
              </a:rPr>
              <a:t>Simple Interest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59933-C01F-EE5A-B51D-E3D91F4D8532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  <a:latin typeface="Arial"/>
                <a:cs typeface="Arial"/>
              </a:rPr>
              <a:t>The iPad problem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Imagine your parents, knowing they would need to get you an iPad for Years 7-10, had invested $750 at 5.25% p.a. over 3 years whilst you were in Year 3-6.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Was this a smart move on their part?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E540A-C34E-D299-66F5-F4C89054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144" y="2500312"/>
            <a:ext cx="52578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47569-68C9-E8CF-1D2B-7B08A4229D7A}"/>
              </a:ext>
            </a:extLst>
          </p:cNvPr>
          <p:cNvSpPr txBox="1"/>
          <p:nvPr/>
        </p:nvSpPr>
        <p:spPr>
          <a:xfrm>
            <a:off x="513050" y="374495"/>
            <a:ext cx="884961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rial"/>
                <a:cs typeface="Arial"/>
              </a:rPr>
              <a:t>The iPad problem</a:t>
            </a:r>
          </a:p>
          <a:p>
            <a:endParaRPr lang="en-AU" sz="2400" b="1" dirty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1F487C"/>
                </a:solidFill>
                <a:cs typeface="Segoe UI"/>
              </a:rPr>
              <a:t>Imagine your parents, knowing they would need to get you an iPad for Years 7-10, had invested $750 at 5.25% p.a. over 3 years whilst you were in Year 3-6. </a:t>
            </a:r>
          </a:p>
          <a:p>
            <a:endParaRPr lang="en-US" dirty="0">
              <a:solidFill>
                <a:srgbClr val="1F487C"/>
              </a:solidFill>
              <a:cs typeface="Segoe UI"/>
            </a:endParaRPr>
          </a:p>
          <a:p>
            <a:r>
              <a:rPr lang="en-US" dirty="0">
                <a:solidFill>
                  <a:srgbClr val="1F487C"/>
                </a:solidFill>
                <a:cs typeface="Segoe UI"/>
              </a:rPr>
              <a:t>Was this a smart move on their part?</a:t>
            </a:r>
            <a:r>
              <a:rPr lang="en-US" dirty="0">
                <a:solidFill>
                  <a:srgbClr val="1F487C"/>
                </a:solidFill>
              </a:rPr>
              <a:t> 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EFA2836-C7BC-6A66-620A-D161DD6C4C42}"/>
              </a:ext>
            </a:extLst>
          </p:cNvPr>
          <p:cNvSpPr txBox="1">
            <a:spLocks/>
          </p:cNvSpPr>
          <p:nvPr/>
        </p:nvSpPr>
        <p:spPr>
          <a:xfrm>
            <a:off x="340772" y="2660374"/>
            <a:ext cx="10097700" cy="3581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Interest on interest</a:t>
            </a:r>
          </a:p>
          <a:p>
            <a:pPr marL="13970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1F487C"/>
              </a:solidFill>
              <a:cs typeface="Segoe UI"/>
            </a:endParaRPr>
          </a:p>
          <a:p>
            <a:pPr marL="13970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F487C"/>
                </a:solidFill>
                <a:cs typeface="Segoe UI"/>
              </a:rPr>
              <a:t>What if at the end of year 1, the interest is calculated, added to the $750 and at the end of the next year the interest is calculated on this new amount?</a:t>
            </a:r>
          </a:p>
          <a:p>
            <a:pPr marL="139700" indent="0">
              <a:lnSpc>
                <a:spcPct val="114999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rgbClr val="1F487C"/>
              </a:solidFill>
              <a:cs typeface="Segoe UI"/>
            </a:endParaRPr>
          </a:p>
          <a:p>
            <a:pPr marL="139700" indent="0">
              <a:lnSpc>
                <a:spcPct val="114999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1F487C"/>
                </a:solidFill>
                <a:cs typeface="Segoe UI"/>
              </a:rPr>
              <a:t>Set up a spreadsheet to investigate</a:t>
            </a:r>
          </a:p>
        </p:txBody>
      </p:sp>
    </p:spTree>
    <p:extLst>
      <p:ext uri="{BB962C8B-B14F-4D97-AF65-F5344CB8AC3E}">
        <p14:creationId xmlns:p14="http://schemas.microsoft.com/office/powerpoint/2010/main" val="6124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blue screen with white text&#10;&#10;Description automatically generated">
            <a:extLst>
              <a:ext uri="{FF2B5EF4-FFF2-40B4-BE49-F238E27FC236}">
                <a16:creationId xmlns:a16="http://schemas.microsoft.com/office/drawing/2014/main" id="{0744D52B-5480-4537-5EA1-C91E8D26B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52" y="2188632"/>
            <a:ext cx="4704450" cy="179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B6C325-D4EB-6885-51D6-2351FAF25465}"/>
              </a:ext>
            </a:extLst>
          </p:cNvPr>
          <p:cNvSpPr txBox="1"/>
          <p:nvPr/>
        </p:nvSpPr>
        <p:spPr>
          <a:xfrm>
            <a:off x="901148" y="576470"/>
            <a:ext cx="42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rial"/>
                <a:cs typeface="Arial"/>
              </a:rPr>
              <a:t>Sample spreadsheet entries</a:t>
            </a:r>
            <a:endParaRPr lang="en-AU" sz="24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53E49-F9D7-5BF1-1934-702A56DD7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320" y="2188632"/>
            <a:ext cx="4958354" cy="26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E1E154-2B9D-DECC-8E86-7164CCA96F97}"/>
              </a:ext>
            </a:extLst>
          </p:cNvPr>
          <p:cNvSpPr txBox="1"/>
          <p:nvPr/>
        </p:nvSpPr>
        <p:spPr>
          <a:xfrm>
            <a:off x="742121" y="1020417"/>
            <a:ext cx="11072191" cy="500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Arial"/>
                <a:cs typeface="Arial"/>
              </a:rPr>
              <a:t>Facilitate communication and reasoning</a:t>
            </a:r>
          </a:p>
          <a:p>
            <a:endParaRPr lang="en-US" dirty="0"/>
          </a:p>
          <a:p>
            <a:r>
              <a:rPr lang="en-US" dirty="0"/>
              <a:t>Compare the impact of the ‘interest on your interest’ calculations to the simple interest calculation. </a:t>
            </a:r>
          </a:p>
          <a:p>
            <a:r>
              <a:rPr lang="en-US" dirty="0"/>
              <a:t>Record what you notice between the two calculations for interest.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14999"/>
              </a:lnSpc>
            </a:pPr>
            <a:r>
              <a:rPr lang="en-US" dirty="0"/>
              <a:t>Next, consider if the interest is paid more often: start with 6 monthly</a:t>
            </a:r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r>
              <a:rPr lang="en-US" dirty="0"/>
              <a:t>How do you need to modify the spreadsheet? What changes? What stays the same? </a:t>
            </a:r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r>
              <a:rPr lang="en-US" dirty="0"/>
              <a:t>What if interest is calculated: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dirty="0"/>
              <a:t>monthly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dirty="0"/>
              <a:t>Fortnightly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dirty="0"/>
              <a:t>Weekly</a:t>
            </a:r>
          </a:p>
          <a:p>
            <a:pPr marL="285750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dirty="0"/>
              <a:t>Daily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2D787-DE9C-C37C-4FCD-C37209F3D18B}"/>
              </a:ext>
            </a:extLst>
          </p:cNvPr>
          <p:cNvSpPr txBox="1"/>
          <p:nvPr/>
        </p:nvSpPr>
        <p:spPr>
          <a:xfrm>
            <a:off x="463826" y="6036365"/>
            <a:ext cx="671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Adjust your spreadsheet to show the difference in the calculations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321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67D7E2F5427429A49C71EF67E597F" ma:contentTypeVersion="17" ma:contentTypeDescription="Create a new document." ma:contentTypeScope="" ma:versionID="42da922da6b39caa855fbe428591c8c6">
  <xsd:schema xmlns:xsd="http://www.w3.org/2001/XMLSchema" xmlns:xs="http://www.w3.org/2001/XMLSchema" xmlns:p="http://schemas.microsoft.com/office/2006/metadata/properties" xmlns:ns2="207bf5d1-dfa2-48d8-8ce3-d536453ef08a" xmlns:ns3="d9431888-cdc4-4730-9163-7f2b8e223a2e" targetNamespace="http://schemas.microsoft.com/office/2006/metadata/properties" ma:root="true" ma:fieldsID="e94826fa39592a806d75d99d3bba581f" ns2:_="" ns3:_="">
    <xsd:import namespace="207bf5d1-dfa2-48d8-8ce3-d536453ef08a"/>
    <xsd:import namespace="d9431888-cdc4-4730-9163-7f2b8e223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f5d1-dfa2-48d8-8ce3-d536453ef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ea65e74-e1c7-4553-937e-2f579ca184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1888-cdc4-4730-9163-7f2b8e223a2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707717-0652-4694-b611-0c7733547df8}" ma:internalName="TaxCatchAll" ma:showField="CatchAllData" ma:web="d9431888-cdc4-4730-9163-7f2b8e223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07bf5d1-dfa2-48d8-8ce3-d536453ef08a" xsi:nil="true"/>
    <TaxCatchAll xmlns="d9431888-cdc4-4730-9163-7f2b8e223a2e" xsi:nil="true"/>
    <lcf76f155ced4ddcb4097134ff3c332f xmlns="207bf5d1-dfa2-48d8-8ce3-d536453ef0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41D271-5403-460C-910F-4E805BC1A25B}">
  <ds:schemaRefs>
    <ds:schemaRef ds:uri="207bf5d1-dfa2-48d8-8ce3-d536453ef08a"/>
    <ds:schemaRef ds:uri="d9431888-cdc4-4730-9163-7f2b8e223a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5FD9A2-A6A5-4066-97D9-A5570DBAB1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8EEEB-3ACF-44AC-86F2-9CD823F9BE1D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9431888-cdc4-4730-9163-7f2b8e223a2e"/>
    <ds:schemaRef ds:uri="207bf5d1-dfa2-48d8-8ce3-d536453ef08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423</Words>
  <Application>Microsoft Office PowerPoint</Application>
  <PresentationFormat>Widescreen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Me Up</dc:title>
  <dc:creator>Danijela Draskovic</dc:creator>
  <cp:lastModifiedBy>Leonie Anstey</cp:lastModifiedBy>
  <cp:revision>3</cp:revision>
  <dcterms:created xsi:type="dcterms:W3CDTF">2024-05-20T04:28:22Z</dcterms:created>
  <dcterms:modified xsi:type="dcterms:W3CDTF">2025-06-10T06:30:14Z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0x010100EA067D7E2F5427429A49C71EF67E597F</vt:lpwstr>
  </property>
  <property fmtid="{D5CDD505-2E9C-101B-9397-08002B2CF9AE}" pid="3" name="MediaServiceImageTags">
    <vt:lpwstr/>
  </property>
  <property fmtid="{D5CDD505-2E9C-101B-9397-08002B2CF9AE}" pid="4" name="Order">
    <vt:r8>32052700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